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8" r:id="rId10"/>
    <p:sldId id="267" r:id="rId11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芷馨 江" initials="芷馨" lastIdx="1" clrIdx="0">
    <p:extLst>
      <p:ext uri="{19B8F6BF-5375-455C-9EA6-DF929625EA0E}">
        <p15:presenceInfo xmlns:p15="http://schemas.microsoft.com/office/powerpoint/2012/main" userId="7fd7cf22cfec9e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C0099"/>
    <a:srgbClr val="FF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A0056-44C4-4D35-9564-287F4491A0F1}" v="21" dt="2023-05-15T08:01:23.763"/>
    <p1510:client id="{98579A42-CF14-46C7-821F-FAAD221D43CF}" v="10" dt="2023-05-15T06:04:09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RI 節電辦公室" userId="451db5012582654e" providerId="Windows Live" clId="Web-{98579A42-CF14-46C7-821F-FAAD221D43CF}"/>
    <pc:docChg chg="modSld">
      <pc:chgData name="ITRI 節電辦公室" userId="451db5012582654e" providerId="Windows Live" clId="Web-{98579A42-CF14-46C7-821F-FAAD221D43CF}" dt="2023-05-15T06:03:48.044" v="5" actId="20577"/>
      <pc:docMkLst>
        <pc:docMk/>
      </pc:docMkLst>
      <pc:sldChg chg="modSp">
        <pc:chgData name="ITRI 節電辦公室" userId="451db5012582654e" providerId="Windows Live" clId="Web-{98579A42-CF14-46C7-821F-FAAD221D43CF}" dt="2023-05-15T06:03:48.044" v="5" actId="20577"/>
        <pc:sldMkLst>
          <pc:docMk/>
          <pc:sldMk cId="4035504334" sldId="268"/>
        </pc:sldMkLst>
        <pc:spChg chg="mod">
          <ac:chgData name="ITRI 節電辦公室" userId="451db5012582654e" providerId="Windows Live" clId="Web-{98579A42-CF14-46C7-821F-FAAD221D43CF}" dt="2023-05-15T06:03:48.044" v="5" actId="20577"/>
          <ac:spMkLst>
            <pc:docMk/>
            <pc:sldMk cId="4035504334" sldId="268"/>
            <ac:spMk id="7" creationId="{34B34EB7-1663-2616-4064-DBF7FB78F870}"/>
          </ac:spMkLst>
        </pc:spChg>
      </pc:sldChg>
    </pc:docChg>
  </pc:docChgLst>
  <pc:docChgLst>
    <pc:chgData name="芷馨 江" userId="7fd7cf22cfec9e59" providerId="LiveId" clId="{68E48539-E3CF-4A45-ACFE-51FC12737FE6}"/>
    <pc:docChg chg="modSld">
      <pc:chgData name="芷馨 江" userId="7fd7cf22cfec9e59" providerId="LiveId" clId="{68E48539-E3CF-4A45-ACFE-51FC12737FE6}" dt="2023-05-15T08:11:39.835" v="13" actId="1076"/>
      <pc:docMkLst>
        <pc:docMk/>
      </pc:docMkLst>
      <pc:sldChg chg="modSp mod">
        <pc:chgData name="芷馨 江" userId="7fd7cf22cfec9e59" providerId="LiveId" clId="{68E48539-E3CF-4A45-ACFE-51FC12737FE6}" dt="2023-05-15T08:11:39.835" v="13" actId="1076"/>
        <pc:sldMkLst>
          <pc:docMk/>
          <pc:sldMk cId="2762624308" sldId="267"/>
        </pc:sldMkLst>
        <pc:spChg chg="mod">
          <ac:chgData name="芷馨 江" userId="7fd7cf22cfec9e59" providerId="LiveId" clId="{68E48539-E3CF-4A45-ACFE-51FC12737FE6}" dt="2023-05-15T08:11:08.645" v="6" actId="20577"/>
          <ac:spMkLst>
            <pc:docMk/>
            <pc:sldMk cId="2762624308" sldId="267"/>
            <ac:spMk id="10" creationId="{0AD3BB84-49AE-E6E1-D50F-40FD8A3060B8}"/>
          </ac:spMkLst>
        </pc:spChg>
        <pc:spChg chg="mod">
          <ac:chgData name="芷馨 江" userId="7fd7cf22cfec9e59" providerId="LiveId" clId="{68E48539-E3CF-4A45-ACFE-51FC12737FE6}" dt="2023-05-15T08:11:31.382" v="10" actId="1076"/>
          <ac:spMkLst>
            <pc:docMk/>
            <pc:sldMk cId="2762624308" sldId="267"/>
            <ac:spMk id="13" creationId="{D0231303-DEFC-E110-EA0F-215AD5BD92A3}"/>
          </ac:spMkLst>
        </pc:spChg>
        <pc:picChg chg="mod">
          <ac:chgData name="芷馨 江" userId="7fd7cf22cfec9e59" providerId="LiveId" clId="{68E48539-E3CF-4A45-ACFE-51FC12737FE6}" dt="2023-05-15T08:11:39.835" v="13" actId="1076"/>
          <ac:picMkLst>
            <pc:docMk/>
            <pc:sldMk cId="2762624308" sldId="267"/>
            <ac:picMk id="12" creationId="{CE636C86-7319-1CA9-E121-28D1E8953BA3}"/>
          </ac:picMkLst>
        </pc:picChg>
      </pc:sldChg>
    </pc:docChg>
  </pc:docChgLst>
  <pc:docChgLst>
    <pc:chgData name="芷馨 江" userId="7fd7cf22cfec9e59" providerId="LiveId" clId="{3D0A5EF6-94A9-4787-BBF3-2AA9677F4833}"/>
    <pc:docChg chg="undo custSel modSld">
      <pc:chgData name="芷馨 江" userId="7fd7cf22cfec9e59" providerId="LiveId" clId="{3D0A5EF6-94A9-4787-BBF3-2AA9677F4833}" dt="2023-05-11T08:32:30.300" v="281" actId="14100"/>
      <pc:docMkLst>
        <pc:docMk/>
      </pc:docMkLst>
      <pc:sldChg chg="addSp delSp modSp mod">
        <pc:chgData name="芷馨 江" userId="7fd7cf22cfec9e59" providerId="LiveId" clId="{3D0A5EF6-94A9-4787-BBF3-2AA9677F4833}" dt="2023-05-11T08:32:30.300" v="281" actId="14100"/>
        <pc:sldMkLst>
          <pc:docMk/>
          <pc:sldMk cId="2762624308" sldId="267"/>
        </pc:sldMkLst>
        <pc:spChg chg="mod">
          <ac:chgData name="芷馨 江" userId="7fd7cf22cfec9e59" providerId="LiveId" clId="{3D0A5EF6-94A9-4787-BBF3-2AA9677F4833}" dt="2023-05-11T08:29:42.658" v="250" actId="1037"/>
          <ac:spMkLst>
            <pc:docMk/>
            <pc:sldMk cId="2762624308" sldId="267"/>
            <ac:spMk id="6" creationId="{30977E79-4E67-489B-8584-01C6E6F843E5}"/>
          </ac:spMkLst>
        </pc:spChg>
        <pc:spChg chg="mod">
          <ac:chgData name="芷馨 江" userId="7fd7cf22cfec9e59" providerId="LiveId" clId="{3D0A5EF6-94A9-4787-BBF3-2AA9677F4833}" dt="2023-05-11T08:31:12.765" v="274" actId="1076"/>
          <ac:spMkLst>
            <pc:docMk/>
            <pc:sldMk cId="2762624308" sldId="267"/>
            <ac:spMk id="7" creationId="{7637A190-2677-436A-B7DB-5F49E6B054F0}"/>
          </ac:spMkLst>
        </pc:spChg>
        <pc:spChg chg="add mod">
          <ac:chgData name="芷馨 江" userId="7fd7cf22cfec9e59" providerId="LiveId" clId="{3D0A5EF6-94A9-4787-BBF3-2AA9677F4833}" dt="2023-05-11T08:31:25.380" v="276" actId="1076"/>
          <ac:spMkLst>
            <pc:docMk/>
            <pc:sldMk cId="2762624308" sldId="267"/>
            <ac:spMk id="9" creationId="{AE7FA90A-53C5-99D4-769A-79BCCEF7C801}"/>
          </ac:spMkLst>
        </pc:spChg>
        <pc:spChg chg="add mod">
          <ac:chgData name="芷馨 江" userId="7fd7cf22cfec9e59" providerId="LiveId" clId="{3D0A5EF6-94A9-4787-BBF3-2AA9677F4833}" dt="2023-05-11T08:31:05.651" v="273" actId="20577"/>
          <ac:spMkLst>
            <pc:docMk/>
            <pc:sldMk cId="2762624308" sldId="267"/>
            <ac:spMk id="10" creationId="{0AD3BB84-49AE-E6E1-D50F-40FD8A3060B8}"/>
          </ac:spMkLst>
        </pc:spChg>
        <pc:spChg chg="add mod">
          <ac:chgData name="芷馨 江" userId="7fd7cf22cfec9e59" providerId="LiveId" clId="{3D0A5EF6-94A9-4787-BBF3-2AA9677F4833}" dt="2023-05-11T08:31:25.380" v="276" actId="1076"/>
          <ac:spMkLst>
            <pc:docMk/>
            <pc:sldMk cId="2762624308" sldId="267"/>
            <ac:spMk id="13" creationId="{D0231303-DEFC-E110-EA0F-215AD5BD92A3}"/>
          </ac:spMkLst>
        </pc:spChg>
        <pc:spChg chg="mod">
          <ac:chgData name="芷馨 江" userId="7fd7cf22cfec9e59" providerId="LiveId" clId="{3D0A5EF6-94A9-4787-BBF3-2AA9677F4833}" dt="2023-05-11T08:31:16.589" v="275" actId="1076"/>
          <ac:spMkLst>
            <pc:docMk/>
            <pc:sldMk cId="2762624308" sldId="267"/>
            <ac:spMk id="15" creationId="{FCF370D3-E3DE-43D7-92B9-560FA6681134}"/>
          </ac:spMkLst>
        </pc:spChg>
        <pc:spChg chg="mod">
          <ac:chgData name="芷馨 江" userId="7fd7cf22cfec9e59" providerId="LiveId" clId="{3D0A5EF6-94A9-4787-BBF3-2AA9677F4833}" dt="2023-05-11T08:32:27.528" v="280" actId="1076"/>
          <ac:spMkLst>
            <pc:docMk/>
            <pc:sldMk cId="2762624308" sldId="267"/>
            <ac:spMk id="17" creationId="{603A4512-D825-4AA5-9BC0-710797D76D3E}"/>
          </ac:spMkLst>
        </pc:spChg>
        <pc:graphicFrameChg chg="mod modGraphic">
          <ac:chgData name="芷馨 江" userId="7fd7cf22cfec9e59" providerId="LiveId" clId="{3D0A5EF6-94A9-4787-BBF3-2AA9677F4833}" dt="2023-05-11T08:32:30.300" v="281" actId="14100"/>
          <ac:graphicFrameMkLst>
            <pc:docMk/>
            <pc:sldMk cId="2762624308" sldId="267"/>
            <ac:graphicFrameMk id="5" creationId="{E91106D2-87F9-42F5-8B69-67597F9A17D0}"/>
          </ac:graphicFrameMkLst>
        </pc:graphicFrameChg>
        <pc:picChg chg="del mod">
          <ac:chgData name="芷馨 江" userId="7fd7cf22cfec9e59" providerId="LiveId" clId="{3D0A5EF6-94A9-4787-BBF3-2AA9677F4833}" dt="2023-05-11T08:24:32.413" v="14" actId="478"/>
          <ac:picMkLst>
            <pc:docMk/>
            <pc:sldMk cId="2762624308" sldId="267"/>
            <ac:picMk id="3" creationId="{F153DC10-B341-47FB-8F60-7FFF1E9FFDFE}"/>
          </ac:picMkLst>
        </pc:picChg>
        <pc:picChg chg="add mod">
          <ac:chgData name="芷馨 江" userId="7fd7cf22cfec9e59" providerId="LiveId" clId="{3D0A5EF6-94A9-4787-BBF3-2AA9677F4833}" dt="2023-05-11T08:31:25.380" v="276" actId="1076"/>
          <ac:picMkLst>
            <pc:docMk/>
            <pc:sldMk cId="2762624308" sldId="267"/>
            <ac:picMk id="8" creationId="{EC675893-FA6A-273A-0FFC-FD451A186597}"/>
          </ac:picMkLst>
        </pc:picChg>
        <pc:picChg chg="add mod">
          <ac:chgData name="芷馨 江" userId="7fd7cf22cfec9e59" providerId="LiveId" clId="{3D0A5EF6-94A9-4787-BBF3-2AA9677F4833}" dt="2023-05-11T08:31:25.380" v="276" actId="1076"/>
          <ac:picMkLst>
            <pc:docMk/>
            <pc:sldMk cId="2762624308" sldId="267"/>
            <ac:picMk id="12" creationId="{CE636C86-7319-1CA9-E121-28D1E8953BA3}"/>
          </ac:picMkLst>
        </pc:picChg>
      </pc:sldChg>
    </pc:docChg>
  </pc:docChgLst>
  <pc:docChgLst>
    <pc:chgData name="ITRI 節電辦公室" userId="451db5012582654e" providerId="Windows Live" clId="Web-{7C6B2B9E-C8FD-4270-9FC4-999CB6230DFF}"/>
    <pc:docChg chg="modSld">
      <pc:chgData name="ITRI 節電辦公室" userId="451db5012582654e" providerId="Windows Live" clId="Web-{7C6B2B9E-C8FD-4270-9FC4-999CB6230DFF}" dt="2023-05-12T08:34:03.814" v="4" actId="20577"/>
      <pc:docMkLst>
        <pc:docMk/>
      </pc:docMkLst>
      <pc:sldChg chg="modSp">
        <pc:chgData name="ITRI 節電辦公室" userId="451db5012582654e" providerId="Windows Live" clId="Web-{7C6B2B9E-C8FD-4270-9FC4-999CB6230DFF}" dt="2023-05-12T08:34:03.814" v="4" actId="20577"/>
        <pc:sldMkLst>
          <pc:docMk/>
          <pc:sldMk cId="2762624308" sldId="267"/>
        </pc:sldMkLst>
        <pc:spChg chg="mod">
          <ac:chgData name="ITRI 節電辦公室" userId="451db5012582654e" providerId="Windows Live" clId="Web-{7C6B2B9E-C8FD-4270-9FC4-999CB6230DFF}" dt="2023-05-12T08:34:03.814" v="4" actId="20577"/>
          <ac:spMkLst>
            <pc:docMk/>
            <pc:sldMk cId="2762624308" sldId="267"/>
            <ac:spMk id="9" creationId="{AE7FA90A-53C5-99D4-769A-79BCCEF7C801}"/>
          </ac:spMkLst>
        </pc:spChg>
      </pc:sldChg>
    </pc:docChg>
  </pc:docChgLst>
  <pc:docChgLst>
    <pc:chgData name="節電辦公室 ITRI" userId="451db5012582654e" providerId="LiveId" clId="{F0AA0749-FB78-4B2E-A271-27BDCF6187AE}"/>
    <pc:docChg chg="undo custSel modSld">
      <pc:chgData name="節電辦公室 ITRI" userId="451db5012582654e" providerId="LiveId" clId="{F0AA0749-FB78-4B2E-A271-27BDCF6187AE}" dt="2023-05-15T08:09:42.744" v="226" actId="1076"/>
      <pc:docMkLst>
        <pc:docMk/>
      </pc:docMkLst>
      <pc:sldChg chg="delSp modSp mod">
        <pc:chgData name="節電辦公室 ITRI" userId="451db5012582654e" providerId="LiveId" clId="{F0AA0749-FB78-4B2E-A271-27BDCF6187AE}" dt="2023-05-15T08:09:42.744" v="226" actId="1076"/>
        <pc:sldMkLst>
          <pc:docMk/>
          <pc:sldMk cId="2762624308" sldId="267"/>
        </pc:sldMkLst>
        <pc:spChg chg="del">
          <ac:chgData name="節電辦公室 ITRI" userId="451db5012582654e" providerId="LiveId" clId="{F0AA0749-FB78-4B2E-A271-27BDCF6187AE}" dt="2023-05-15T08:04:54.726" v="30" actId="478"/>
          <ac:spMkLst>
            <pc:docMk/>
            <pc:sldMk cId="2762624308" sldId="267"/>
            <ac:spMk id="6" creationId="{30977E79-4E67-489B-8584-01C6E6F843E5}"/>
          </ac:spMkLst>
        </pc:spChg>
        <pc:spChg chg="del">
          <ac:chgData name="節電辦公室 ITRI" userId="451db5012582654e" providerId="LiveId" clId="{F0AA0749-FB78-4B2E-A271-27BDCF6187AE}" dt="2023-05-15T08:03:33.670" v="13" actId="478"/>
          <ac:spMkLst>
            <pc:docMk/>
            <pc:sldMk cId="2762624308" sldId="267"/>
            <ac:spMk id="7" creationId="{7637A190-2677-436A-B7DB-5F49E6B054F0}"/>
          </ac:spMkLst>
        </pc:spChg>
        <pc:spChg chg="del">
          <ac:chgData name="節電辦公室 ITRI" userId="451db5012582654e" providerId="LiveId" clId="{F0AA0749-FB78-4B2E-A271-27BDCF6187AE}" dt="2023-05-15T08:03:48.213" v="17" actId="478"/>
          <ac:spMkLst>
            <pc:docMk/>
            <pc:sldMk cId="2762624308" sldId="267"/>
            <ac:spMk id="9" creationId="{AE7FA90A-53C5-99D4-769A-79BCCEF7C801}"/>
          </ac:spMkLst>
        </pc:spChg>
        <pc:spChg chg="mod">
          <ac:chgData name="節電辦公室 ITRI" userId="451db5012582654e" providerId="LiveId" clId="{F0AA0749-FB78-4B2E-A271-27BDCF6187AE}" dt="2023-05-15T08:09:42.744" v="226" actId="1076"/>
          <ac:spMkLst>
            <pc:docMk/>
            <pc:sldMk cId="2762624308" sldId="267"/>
            <ac:spMk id="10" creationId="{0AD3BB84-49AE-E6E1-D50F-40FD8A3060B8}"/>
          </ac:spMkLst>
        </pc:spChg>
        <pc:spChg chg="mod">
          <ac:chgData name="節電辦公室 ITRI" userId="451db5012582654e" providerId="LiveId" clId="{F0AA0749-FB78-4B2E-A271-27BDCF6187AE}" dt="2023-05-15T08:09:34.716" v="225" actId="1076"/>
          <ac:spMkLst>
            <pc:docMk/>
            <pc:sldMk cId="2762624308" sldId="267"/>
            <ac:spMk id="13" creationId="{D0231303-DEFC-E110-EA0F-215AD5BD92A3}"/>
          </ac:spMkLst>
        </pc:spChg>
        <pc:spChg chg="mod">
          <ac:chgData name="節電辦公室 ITRI" userId="451db5012582654e" providerId="LiveId" clId="{F0AA0749-FB78-4B2E-A271-27BDCF6187AE}" dt="2023-05-15T08:09:19.551" v="220" actId="1076"/>
          <ac:spMkLst>
            <pc:docMk/>
            <pc:sldMk cId="2762624308" sldId="267"/>
            <ac:spMk id="18" creationId="{E8C68929-481D-4A2B-9C14-DB7D6E14AF27}"/>
          </ac:spMkLst>
        </pc:spChg>
        <pc:graphicFrameChg chg="mod">
          <ac:chgData name="節電辦公室 ITRI" userId="451db5012582654e" providerId="LiveId" clId="{F0AA0749-FB78-4B2E-A271-27BDCF6187AE}" dt="2023-05-15T08:08:23.194" v="214" actId="1076"/>
          <ac:graphicFrameMkLst>
            <pc:docMk/>
            <pc:sldMk cId="2762624308" sldId="267"/>
            <ac:graphicFrameMk id="5" creationId="{E91106D2-87F9-42F5-8B69-67597F9A17D0}"/>
          </ac:graphicFrameMkLst>
        </pc:graphicFrameChg>
        <pc:picChg chg="del mod">
          <ac:chgData name="節電辦公室 ITRI" userId="451db5012582654e" providerId="LiveId" clId="{F0AA0749-FB78-4B2E-A271-27BDCF6187AE}" dt="2023-05-15T08:03:46.853" v="16" actId="478"/>
          <ac:picMkLst>
            <pc:docMk/>
            <pc:sldMk cId="2762624308" sldId="267"/>
            <ac:picMk id="8" creationId="{EC675893-FA6A-273A-0FFC-FD451A186597}"/>
          </ac:picMkLst>
        </pc:picChg>
        <pc:picChg chg="mod">
          <ac:chgData name="節電辦公室 ITRI" userId="451db5012582654e" providerId="LiveId" clId="{F0AA0749-FB78-4B2E-A271-27BDCF6187AE}" dt="2023-05-15T08:09:25.604" v="223" actId="1076"/>
          <ac:picMkLst>
            <pc:docMk/>
            <pc:sldMk cId="2762624308" sldId="267"/>
            <ac:picMk id="12" creationId="{CE636C86-7319-1CA9-E121-28D1E8953BA3}"/>
          </ac:picMkLst>
        </pc:picChg>
      </pc:sldChg>
    </pc:docChg>
  </pc:docChgLst>
  <pc:docChgLst>
    <pc:chgData name="ITRI 節電辦公室" userId="451db5012582654e" providerId="Windows Live" clId="Web-{405A0056-44C4-4D35-9564-287F4491A0F1}"/>
    <pc:docChg chg="modSld">
      <pc:chgData name="ITRI 節電辦公室" userId="451db5012582654e" providerId="Windows Live" clId="Web-{405A0056-44C4-4D35-9564-287F4491A0F1}" dt="2023-05-15T08:01:23.763" v="16" actId="20577"/>
      <pc:docMkLst>
        <pc:docMk/>
      </pc:docMkLst>
      <pc:sldChg chg="modSp">
        <pc:chgData name="ITRI 節電辦公室" userId="451db5012582654e" providerId="Windows Live" clId="Web-{405A0056-44C4-4D35-9564-287F4491A0F1}" dt="2023-05-15T08:01:23.763" v="16" actId="20577"/>
        <pc:sldMkLst>
          <pc:docMk/>
          <pc:sldMk cId="2762624308" sldId="267"/>
        </pc:sldMkLst>
        <pc:spChg chg="mod">
          <ac:chgData name="ITRI 節電辦公室" userId="451db5012582654e" providerId="Windows Live" clId="Web-{405A0056-44C4-4D35-9564-287F4491A0F1}" dt="2023-05-15T08:01:23.763" v="16" actId="20577"/>
          <ac:spMkLst>
            <pc:docMk/>
            <pc:sldMk cId="2762624308" sldId="267"/>
            <ac:spMk id="10" creationId="{0AD3BB84-49AE-E6E1-D50F-40FD8A3060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5C0-4DC7-4588-9474-4B1AB6C83742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F93C-7044-4846-B2F7-D42A051642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44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C7573-37E0-4893-BB50-3F3737E4B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232B67-F155-4726-BCEB-45CC56045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F4CA9C-F73A-46AD-A659-335923F4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924134-8B50-446D-8D00-FC27C450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625EF8-06D9-4BB0-874B-30C53D5A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52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B1E837-FAB2-42CA-B1F6-BC8AFBA9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0BFF902-F3F7-4483-B5CF-422079F54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D1ECDE-1C65-4F4C-B658-75C670DD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C98F4E-E5EC-4E00-A753-7B0989AF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F0A15B-4132-4859-B4A8-D489F38A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21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B9F99E1-D171-42E7-8F7B-4EF554218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1AB315-A051-4E4A-8FB5-2122F129A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08609F-5759-4A62-AC03-6041CD32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4D3F26-7AC9-4C70-9D09-CF8123C3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BDB907-C017-4991-BC02-A51DE4F4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88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AE751A-8D95-4641-8A66-251DDED5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22F756-A20F-4687-B359-C444315C1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D7F2C3-A1B9-462B-B082-040CD148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8B75DB-DDF3-4DBB-917E-82043D88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2F6E8D-4657-4F4A-8518-52343D61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46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ADA18C-F44E-4C3E-AA30-B7F3F71D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430F0C-4160-43AD-8378-2099BDFCF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B83350-E2C8-49A7-8EE0-2579911B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3F7966-0DA2-4CEC-88EC-F2743A96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6F1661-44C8-4C2D-A83A-DE70317B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42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D15138-AB5C-4DB6-8BB4-0328BC11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CB40D2-72BD-47D9-9370-A8ABBCEF6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C3C6D68-9D9E-46FB-8498-5C6A64472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642890-4B4F-44C9-B9EC-0C18BF59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D6D510-E85A-4BC0-9BD9-0683D944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A208265-C54B-41E1-86E5-A25A403D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9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049E9-A6B3-46A1-B112-4E2D9F7D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E75A19-1BEB-47FC-A3CA-A810EE9E1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3A8B179-4858-40D7-8620-85BACA645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BF46E83-AECF-4856-842B-D7B6E7ECF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452D7C-9581-4BA5-8C7E-759443251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953F18F-CE42-457C-8AE7-7557D88A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36FFBF3-9952-41A7-A0A0-CE9523FE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7B6716-FD72-4604-9CCC-0A4DECE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99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253147-9317-4973-8563-6334FF6C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BD9A0EE-C7FD-4DCB-AFAB-53993BA6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CBDCAE9-2F1F-4834-A636-E6ABB002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FA48D08-B84A-487C-A810-2E3FA956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8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01A98B3-0C4E-4026-9FAD-BEEC8B9C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18F10A5-6B15-4800-889F-BE125E8F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E5C862-3B01-4BD7-BADE-C7CC402D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68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1143D6-89B6-46C1-BDC4-6924A243D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2B3671-E73D-4ECA-99DF-16F9EF812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3B3FC2C-FD32-47D8-A572-2882017F3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0E48F7-A605-454A-B351-84C765DE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6B8518-8C15-4DA0-99F2-C246F061D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6EED572-435E-495C-9412-D19FD59F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0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B9D127-2703-4BD7-ADF7-A23D6082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E9DF05B-F36F-4415-862C-056C29E25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C0773C9-ED5E-4BD1-8871-EBFCE001C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BAA086-6EB0-4F7E-B828-E33702D3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F2C48FA-AEDE-4683-BF47-E215B80F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B6CFD49-E546-49F7-B545-F5845A33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39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431EC2-7E45-477C-A8D9-259345FE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C96EC3-222D-4433-B3F3-8D52F2BE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A07FC-B8F1-4AD5-8563-1A226E785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A4FD-2FA5-4C07-BA6E-BAB16D738D0D}" type="datetimeFigureOut">
              <a:rPr lang="zh-TW" altLang="en-US" smtClean="0"/>
              <a:t>2023/5/15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B87D04-CCE2-444B-8C99-0103595CD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92A3B1-E919-469D-BFBE-912020E46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9394-CFDB-440F-A8A3-F153D6C0E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95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7987D9F-0F8D-4753-BD9A-36FFB903A81E}"/>
              </a:ext>
            </a:extLst>
          </p:cNvPr>
          <p:cNvSpPr txBox="1"/>
          <p:nvPr/>
        </p:nvSpPr>
        <p:spPr>
          <a:xfrm>
            <a:off x="493060" y="727471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簡報說明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A50E85F-F8CB-44E4-A642-3CD962B25E25}"/>
              </a:ext>
            </a:extLst>
          </p:cNvPr>
          <p:cNvSpPr txBox="1"/>
          <p:nvPr/>
        </p:nvSpPr>
        <p:spPr>
          <a:xfrm>
            <a:off x="493059" y="1182700"/>
            <a:ext cx="11205881" cy="3690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一、海選審查以計畫架構、可行性及符合計畫研發創新精神為主要評選原則，預計工作事項及預期效益為次要評估項目，計畫人員、經費編列等僅為輔助評選資料，不納入計分。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二、通過海選之案件應依本府公告之計畫書內容撰寫完整內容。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三、請勿更動本簡報順序及自行增列頁面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65998E-867B-4E16-9420-6D8841B823B9}"/>
              </a:ext>
            </a:extLst>
          </p:cNvPr>
          <p:cNvSpPr/>
          <p:nvPr/>
        </p:nvSpPr>
        <p:spPr>
          <a:xfrm>
            <a:off x="9699812" y="265639"/>
            <a:ext cx="2063163" cy="80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本頁不需印出</a:t>
            </a:r>
          </a:p>
        </p:txBody>
      </p:sp>
    </p:spTree>
    <p:extLst>
      <p:ext uri="{BB962C8B-B14F-4D97-AF65-F5344CB8AC3E}">
        <p14:creationId xmlns:p14="http://schemas.microsoft.com/office/powerpoint/2010/main" val="39448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557E20D-88D3-4995-A38D-1B8A23CD7A71}"/>
              </a:ext>
            </a:extLst>
          </p:cNvPr>
          <p:cNvSpPr txBox="1"/>
          <p:nvPr/>
        </p:nvSpPr>
        <p:spPr>
          <a:xfrm>
            <a:off x="295836" y="374714"/>
            <a:ext cx="382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SBIR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計畫概念海選繳交資料說明</a:t>
            </a:r>
            <a:endParaRPr lang="en-US" altLang="zh-TW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E91106D2-87F9-42F5-8B69-67597F9A1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65520"/>
              </p:ext>
            </p:extLst>
          </p:nvPr>
        </p:nvGraphicFramePr>
        <p:xfrm>
          <a:off x="378187" y="861705"/>
          <a:ext cx="11477735" cy="18545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5776">
                  <a:extLst>
                    <a:ext uri="{9D8B030D-6E8A-4147-A177-3AD203B41FA5}">
                      <a16:colId xmlns:a16="http://schemas.microsoft.com/office/drawing/2014/main" val="1439103646"/>
                    </a:ext>
                  </a:extLst>
                </a:gridCol>
                <a:gridCol w="1516119">
                  <a:extLst>
                    <a:ext uri="{9D8B030D-6E8A-4147-A177-3AD203B41FA5}">
                      <a16:colId xmlns:a16="http://schemas.microsoft.com/office/drawing/2014/main" val="4117367360"/>
                    </a:ext>
                  </a:extLst>
                </a:gridCol>
                <a:gridCol w="3866613">
                  <a:extLst>
                    <a:ext uri="{9D8B030D-6E8A-4147-A177-3AD203B41FA5}">
                      <a16:colId xmlns:a16="http://schemas.microsoft.com/office/drawing/2014/main" val="1056447997"/>
                    </a:ext>
                  </a:extLst>
                </a:gridCol>
                <a:gridCol w="1994359">
                  <a:extLst>
                    <a:ext uri="{9D8B030D-6E8A-4147-A177-3AD203B41FA5}">
                      <a16:colId xmlns:a16="http://schemas.microsoft.com/office/drawing/2014/main" val="537787347"/>
                    </a:ext>
                  </a:extLst>
                </a:gridCol>
                <a:gridCol w="3184868">
                  <a:extLst>
                    <a:ext uri="{9D8B030D-6E8A-4147-A177-3AD203B41FA5}">
                      <a16:colId xmlns:a16="http://schemas.microsoft.com/office/drawing/2014/main" val="3543162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附件順序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應備資料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繳交份數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47243"/>
                  </a:ext>
                </a:extLst>
              </a:tr>
              <a:tr h="3971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計畫文件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附件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計畫申請表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一式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紙本正本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360969"/>
                  </a:ext>
                </a:extLst>
              </a:tr>
              <a:tr h="385482"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附件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計畫概念簡報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一式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紙本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電子檔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62618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資格文件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依設立機關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提供之紙本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未欠稅證明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依設立機關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提供資料為準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紙本影本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大小章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90266"/>
                  </a:ext>
                </a:extLst>
              </a:tr>
            </a:tbl>
          </a:graphicData>
        </a:graphic>
      </p:graphicFrame>
      <p:sp>
        <p:nvSpPr>
          <p:cNvPr id="17" name="矩形 16">
            <a:extLst>
              <a:ext uri="{FF2B5EF4-FFF2-40B4-BE49-F238E27FC236}">
                <a16:creationId xmlns:a16="http://schemas.microsoft.com/office/drawing/2014/main" id="{603A4512-D825-4AA5-9BC0-710797D76D3E}"/>
              </a:ext>
            </a:extLst>
          </p:cNvPr>
          <p:cNvSpPr/>
          <p:nvPr/>
        </p:nvSpPr>
        <p:spPr>
          <a:xfrm>
            <a:off x="9716655" y="333203"/>
            <a:ext cx="2056916" cy="37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本頁不需印出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CF370D3-E3DE-43D7-92B9-560FA6681134}"/>
              </a:ext>
            </a:extLst>
          </p:cNvPr>
          <p:cNvSpPr txBox="1"/>
          <p:nvPr/>
        </p:nvSpPr>
        <p:spPr>
          <a:xfrm>
            <a:off x="295836" y="6103514"/>
            <a:ext cx="9797875" cy="560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如有任何問題可加官方</a:t>
            </a:r>
            <a:r>
              <a:rPr lang="en-US" altLang="zh-TW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LINE@</a:t>
            </a:r>
            <a:r>
              <a:rPr lang="zh-TW" altLang="en-US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詢問</a:t>
            </a:r>
            <a:r>
              <a:rPr lang="en-US" altLang="zh-TW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pc="3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@sbirh</a:t>
            </a:r>
            <a:r>
              <a:rPr lang="en-US" altLang="zh-TW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服務時間</a:t>
            </a:r>
            <a:r>
              <a:rPr lang="en-US" altLang="zh-TW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週一至週五</a:t>
            </a:r>
            <a:r>
              <a:rPr lang="en-US" altLang="zh-TW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8:30-17:30)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E8C68929-481D-4A2B-9C14-DB7D6E14AF27}"/>
              </a:ext>
            </a:extLst>
          </p:cNvPr>
          <p:cNvSpPr txBox="1"/>
          <p:nvPr/>
        </p:nvSpPr>
        <p:spPr>
          <a:xfrm>
            <a:off x="295836" y="2856022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公司登記是否符合資格於繳件時現場查核。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AD3BB84-49AE-E6E1-D50F-40FD8A3060B8}"/>
              </a:ext>
            </a:extLst>
          </p:cNvPr>
          <p:cNvSpPr txBox="1"/>
          <p:nvPr/>
        </p:nvSpPr>
        <p:spPr>
          <a:xfrm>
            <a:off x="336078" y="3092933"/>
            <a:ext cx="9878621" cy="44272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pc="300" dirty="0">
                <a:solidFill>
                  <a:srgbClr val="0070C0"/>
                </a:solidFill>
                <a:latin typeface="微軟正黑體"/>
                <a:ea typeface="微軟正黑體"/>
              </a:rPr>
              <a:t>請先至</a:t>
            </a:r>
            <a:r>
              <a:rPr lang="en-US" altLang="zh-TW" spc="300" dirty="0">
                <a:solidFill>
                  <a:srgbClr val="0070C0"/>
                </a:solidFill>
                <a:latin typeface="微軟正黑體"/>
                <a:ea typeface="微軟正黑體"/>
              </a:rPr>
              <a:t>:</a:t>
            </a:r>
            <a:r>
              <a:rPr lang="en-US" altLang="zh-TW" u="sng" dirty="0">
                <a:solidFill>
                  <a:srgbClr val="007BFF"/>
                </a:solidFill>
                <a:latin typeface="helvetica neue"/>
              </a:rPr>
              <a:t>https://reurl.cc/</a:t>
            </a:r>
            <a:r>
              <a:rPr lang="en-US" altLang="zh-TW" u="sng" dirty="0" err="1">
                <a:solidFill>
                  <a:srgbClr val="007BFF"/>
                </a:solidFill>
                <a:latin typeface="helvetica neue"/>
              </a:rPr>
              <a:t>DmadDQ</a:t>
            </a:r>
            <a:r>
              <a:rPr lang="zh-TW" altLang="en-US" b="1" dirty="0">
                <a:solidFill>
                  <a:schemeClr val="accent1"/>
                </a:solidFill>
                <a:latin typeface="微軟正黑體"/>
                <a:ea typeface="微軟正黑體"/>
              </a:rPr>
              <a:t>填寫基本報名資料</a:t>
            </a:r>
            <a:endParaRPr lang="en-US" altLang="zh-TW" b="1" dirty="0">
              <a:solidFill>
                <a:schemeClr val="accent1"/>
              </a:solidFill>
              <a:latin typeface="微軟正黑體"/>
              <a:ea typeface="微軟正黑體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報名資料完成後將會發送海選資料上傳網址，請於收件截止前上傳簡報電子檔</a:t>
            </a:r>
            <a:r>
              <a:rPr lang="en-US" altLang="zh-TW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請存</a:t>
            </a:r>
            <a:r>
              <a:rPr lang="en-US" altLang="zh-TW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PDF)</a:t>
            </a:r>
            <a:r>
              <a:rPr lang="zh-TW" altLang="en-US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1600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簡報檔名</a:t>
            </a:r>
            <a:r>
              <a:rPr lang="en-US" altLang="zh-TW" sz="1600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</a:t>
            </a:r>
            <a:r>
              <a:rPr lang="zh-TW" altLang="en-US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r>
              <a:rPr lang="en-US" altLang="zh-TW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_(</a:t>
            </a:r>
            <a:r>
              <a:rPr lang="zh-TW" altLang="en-US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u="sng" spc="3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計畫簡報</a:t>
            </a:r>
            <a:r>
              <a:rPr lang="en-US" altLang="zh-TW" sz="1600" b="1" spc="3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spc="3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b="0" i="0" strike="noStrike" spc="3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AutoNum type="circleNumWdWhitePlain" startAt="3"/>
            </a:pPr>
            <a:r>
              <a:rPr lang="zh-TW" altLang="en-US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紙本資料請於</a:t>
            </a:r>
            <a:r>
              <a:rPr lang="en-US" altLang="zh-TW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112/6/14(</a:t>
            </a:r>
            <a:r>
              <a:rPr lang="zh-TW" altLang="en-US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zh-TW" altLang="en-US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親送或郵寄</a:t>
            </a:r>
            <a:r>
              <a:rPr lang="en-US" altLang="zh-TW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郵戳為憑</a:t>
            </a:r>
            <a:r>
              <a:rPr lang="en-US" altLang="zh-TW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花蓮縣</a:t>
            </a:r>
            <a:r>
              <a:rPr lang="en-US" altLang="zh-TW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SBIR</a:t>
            </a:r>
            <a:r>
              <a:rPr lang="zh-TW" altLang="en-US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計畫辦公室</a:t>
            </a:r>
            <a:r>
              <a:rPr lang="en-US" altLang="zh-TW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花蓮新創基地內</a:t>
            </a:r>
            <a:r>
              <a:rPr lang="en-US" altLang="zh-TW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1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地址</a:t>
            </a:r>
            <a:r>
              <a:rPr lang="en-US" altLang="zh-TW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:970</a:t>
            </a: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花蓮市海岸路</a:t>
            </a:r>
            <a:r>
              <a:rPr lang="en-US" altLang="zh-TW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  電話</a:t>
            </a:r>
            <a:r>
              <a:rPr lang="en-US" altLang="zh-TW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:03-8239860</a:t>
            </a: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en-US" altLang="zh-TW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7077</a:t>
            </a: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7069</a:t>
            </a:r>
            <a:r>
              <a:rPr lang="zh-TW" altLang="en-US" b="1" u="sng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b="1" u="sng" spc="3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endParaRPr lang="en-US" altLang="zh-TW" b="1" spc="3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endParaRPr lang="en-US" altLang="zh-TW" b="1" spc="3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b="1" spc="3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 descr="一張含有 樣式, 正方形, 對稱, 設計 的圖片&#10;&#10;自動產生的描述">
            <a:extLst>
              <a:ext uri="{FF2B5EF4-FFF2-40B4-BE49-F238E27FC236}">
                <a16:creationId xmlns:a16="http://schemas.microsoft.com/office/drawing/2014/main" id="{CE636C86-7319-1CA9-E121-28D1E8953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699" y="3605127"/>
            <a:ext cx="1170807" cy="1170807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D0231303-DEFC-E110-EA0F-215AD5BD92A3}"/>
              </a:ext>
            </a:extLst>
          </p:cNvPr>
          <p:cNvSpPr txBox="1"/>
          <p:nvPr/>
        </p:nvSpPr>
        <p:spPr>
          <a:xfrm>
            <a:off x="10162147" y="3280267"/>
            <a:ext cx="1675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填寫報名資料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62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8606EEF-621E-4044-B061-AED90C74D35E}"/>
              </a:ext>
            </a:extLst>
          </p:cNvPr>
          <p:cNvSpPr txBox="1"/>
          <p:nvPr/>
        </p:nvSpPr>
        <p:spPr>
          <a:xfrm>
            <a:off x="493059" y="268941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一、計畫摘要及說明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838F084-1A95-41CB-828B-D682956855ED}"/>
              </a:ext>
            </a:extLst>
          </p:cNvPr>
          <p:cNvSpPr/>
          <p:nvPr/>
        </p:nvSpPr>
        <p:spPr>
          <a:xfrm>
            <a:off x="609599" y="1712259"/>
            <a:ext cx="6041571" cy="4616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請以約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字內說明計畫內容摘要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B63E29A-DDC4-4F0D-936B-DDEED8294A17}"/>
              </a:ext>
            </a:extLst>
          </p:cNvPr>
          <p:cNvSpPr/>
          <p:nvPr/>
        </p:nvSpPr>
        <p:spPr>
          <a:xfrm>
            <a:off x="6763521" y="824752"/>
            <a:ext cx="4996543" cy="550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請以條列式說明計畫創新重點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原則至多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核心關鍵技術、創新服務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401574C-9990-4F6C-8185-45C47B13C65C}"/>
              </a:ext>
            </a:extLst>
          </p:cNvPr>
          <p:cNvSpPr/>
          <p:nvPr/>
        </p:nvSpPr>
        <p:spPr>
          <a:xfrm>
            <a:off x="609599" y="824753"/>
            <a:ext cx="6041572" cy="806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E1FDD87-9D5C-486D-9FC5-5C0BE93DB8E3}"/>
              </a:ext>
            </a:extLst>
          </p:cNvPr>
          <p:cNvSpPr/>
          <p:nvPr/>
        </p:nvSpPr>
        <p:spPr>
          <a:xfrm>
            <a:off x="6763520" y="5522259"/>
            <a:ext cx="4996543" cy="806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本計畫關鍵字</a:t>
            </a:r>
            <a:endParaRPr lang="en-US" altLang="zh-TW" sz="16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:#</a:t>
            </a:r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農間監測、</a:t>
            </a:r>
            <a:r>
              <a:rPr lang="en-US" altLang="zh-TW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大數據分析、</a:t>
            </a:r>
            <a:r>
              <a:rPr lang="en-US" altLang="zh-TW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牛樟芝</a:t>
            </a:r>
            <a:r>
              <a:rPr lang="en-US" altLang="zh-TW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等約</a:t>
            </a:r>
            <a:r>
              <a:rPr lang="en-US" altLang="zh-TW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3-5</a:t>
            </a:r>
            <a:r>
              <a:rPr lang="zh-TW" altLang="en-US" sz="12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個簡要名詞</a:t>
            </a:r>
            <a:endParaRPr lang="zh-TW" altLang="en-US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6EAF244F-CE44-4296-8830-254DF278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36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291FE25-C8A7-4FBD-BDD3-1AA7FE994F26}"/>
              </a:ext>
            </a:extLst>
          </p:cNvPr>
          <p:cNvSpPr/>
          <p:nvPr/>
        </p:nvSpPr>
        <p:spPr>
          <a:xfrm>
            <a:off x="414618" y="785050"/>
            <a:ext cx="11362764" cy="56701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以圖、文或商業模式架構圖補充說明計畫架構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可用商業模式九宮格或其他自行繪製之計畫服務</a:t>
            </a: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技術模式藍圖</a:t>
            </a:r>
            <a:endParaRPr lang="en-US" altLang="zh-TW" sz="1600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可呈現計畫概念或服務關係為主。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DBE4C2-503F-4921-9863-F01A5919FAA8}"/>
              </a:ext>
            </a:extLst>
          </p:cNvPr>
          <p:cNvSpPr txBox="1"/>
          <p:nvPr/>
        </p:nvSpPr>
        <p:spPr>
          <a:xfrm>
            <a:off x="493059" y="268941"/>
            <a:ext cx="11381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二、計畫藍圖                                                                                      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技術類</a:t>
            </a:r>
            <a:r>
              <a:rPr lang="en-US" altLang="zh-TW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技術指標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服務類</a:t>
            </a:r>
            <a:r>
              <a:rPr lang="en-US" altLang="zh-TW" sz="2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服務模式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6" name="頁尾版面配置區 1">
            <a:extLst>
              <a:ext uri="{FF2B5EF4-FFF2-40B4-BE49-F238E27FC236}">
                <a16:creationId xmlns:a16="http://schemas.microsoft.com/office/drawing/2014/main" id="{7A130083-C242-4CBA-9299-42260E7E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151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C37A785-EDB9-429C-945D-2CD5F1DB9B77}"/>
              </a:ext>
            </a:extLst>
          </p:cNvPr>
          <p:cNvSpPr txBox="1"/>
          <p:nvPr/>
        </p:nvSpPr>
        <p:spPr>
          <a:xfrm>
            <a:off x="493059" y="268941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三、公司背景及概況說明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3E249C-D998-482B-AB6B-510875D3CD1B}"/>
              </a:ext>
            </a:extLst>
          </p:cNvPr>
          <p:cNvSpPr/>
          <p:nvPr/>
        </p:nvSpPr>
        <p:spPr>
          <a:xfrm>
            <a:off x="493059" y="824753"/>
            <a:ext cx="5934635" cy="1232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2400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u="sng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400" b="1" u="sng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</a:t>
            </a:r>
            <a:r>
              <a:rPr lang="zh-TW" altLang="en-US" sz="2400" b="1" u="sng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endParaRPr lang="en-US" altLang="zh-TW" b="1" spc="3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公司地址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花蓮縣</a:t>
            </a:r>
            <a:r>
              <a:rPr lang="en-US" altLang="zh-TW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鄉</a:t>
            </a:r>
            <a:r>
              <a:rPr lang="en-US" altLang="zh-TW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  <a:r>
              <a:rPr lang="en-US" altLang="zh-TW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sz="20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F5BFB4A-AB56-4668-9889-2DDD5674AD06}"/>
              </a:ext>
            </a:extLst>
          </p:cNvPr>
          <p:cNvSpPr/>
          <p:nvPr/>
        </p:nvSpPr>
        <p:spPr>
          <a:xfrm>
            <a:off x="493059" y="2187388"/>
            <a:ext cx="6956612" cy="4276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提案單位簡介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可圖、文並茂或僅文字皆可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4B49895-C178-4C53-8476-FDC2EE86EC7A}"/>
              </a:ext>
            </a:extLst>
          </p:cNvPr>
          <p:cNvSpPr/>
          <p:nvPr/>
        </p:nvSpPr>
        <p:spPr>
          <a:xfrm>
            <a:off x="7449671" y="2187388"/>
            <a:ext cx="4249270" cy="4276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執行優勢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原則以條列式說明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6592442-4F34-4D66-84C8-BAA4119320E8}"/>
              </a:ext>
            </a:extLst>
          </p:cNvPr>
          <p:cNvSpPr/>
          <p:nvPr/>
        </p:nvSpPr>
        <p:spPr>
          <a:xfrm>
            <a:off x="6427694" y="824753"/>
            <a:ext cx="2859741" cy="1232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創立日期</a:t>
            </a:r>
            <a:r>
              <a:rPr lang="en-US" altLang="zh-TW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b="1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u="sng" spc="3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pc="3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員工人數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u="sng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C4FCC9A-BB8E-4E2D-B53B-2BB833B62E3B}"/>
              </a:ext>
            </a:extLst>
          </p:cNvPr>
          <p:cNvSpPr/>
          <p:nvPr/>
        </p:nvSpPr>
        <p:spPr>
          <a:xfrm>
            <a:off x="9287435" y="824752"/>
            <a:ext cx="2411506" cy="1232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14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是否有申請過其他政府計畫</a:t>
            </a:r>
            <a:endParaRPr lang="en-US" altLang="zh-TW" sz="14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否    </a:t>
            </a:r>
            <a:r>
              <a:rPr lang="zh-TW" altLang="en-US" sz="2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1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sz="14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TW" sz="1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TW" sz="1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____________________________</a:t>
            </a:r>
          </a:p>
        </p:txBody>
      </p:sp>
      <p:sp>
        <p:nvSpPr>
          <p:cNvPr id="10" name="頁尾版面配置區 1">
            <a:extLst>
              <a:ext uri="{FF2B5EF4-FFF2-40B4-BE49-F238E27FC236}">
                <a16:creationId xmlns:a16="http://schemas.microsoft.com/office/drawing/2014/main" id="{FE165D15-9A2F-4F18-BD44-06292EC2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638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4879520-073F-4737-8367-A6E4F3EA2176}"/>
              </a:ext>
            </a:extLst>
          </p:cNvPr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四、預計工作事項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DC87440-BD87-4C38-81DB-FB0B8BDC47DE}"/>
              </a:ext>
            </a:extLst>
          </p:cNvPr>
          <p:cNvSpPr/>
          <p:nvPr/>
        </p:nvSpPr>
        <p:spPr>
          <a:xfrm>
            <a:off x="1443317" y="1023260"/>
            <a:ext cx="555812" cy="4890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A02D644-5C4D-458B-89B5-5B3DF1FF20AA}"/>
              </a:ext>
            </a:extLst>
          </p:cNvPr>
          <p:cNvSpPr/>
          <p:nvPr/>
        </p:nvSpPr>
        <p:spPr>
          <a:xfrm>
            <a:off x="3039036" y="924786"/>
            <a:ext cx="3420220" cy="654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分項工作內容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71E14EA-89EA-4BCE-8AB1-508EE38D0CBA}"/>
              </a:ext>
            </a:extLst>
          </p:cNvPr>
          <p:cNvSpPr/>
          <p:nvPr/>
        </p:nvSpPr>
        <p:spPr>
          <a:xfrm>
            <a:off x="3039036" y="2343006"/>
            <a:ext cx="3420220" cy="654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分項工作內容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0FDD9D8-8370-4B36-89D1-127D66AAC084}"/>
              </a:ext>
            </a:extLst>
          </p:cNvPr>
          <p:cNvSpPr/>
          <p:nvPr/>
        </p:nvSpPr>
        <p:spPr>
          <a:xfrm>
            <a:off x="3039036" y="3742327"/>
            <a:ext cx="3420220" cy="654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分項工作內容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B40D3AD-BB0B-4009-B97F-523FBBB52B59}"/>
              </a:ext>
            </a:extLst>
          </p:cNvPr>
          <p:cNvSpPr/>
          <p:nvPr/>
        </p:nvSpPr>
        <p:spPr>
          <a:xfrm>
            <a:off x="3039036" y="5259602"/>
            <a:ext cx="3420220" cy="654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分項工作內容</a:t>
            </a:r>
          </a:p>
        </p:txBody>
      </p: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8508ADCF-9673-47FB-A89B-3ADE357D5B0B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999129" y="3468635"/>
            <a:ext cx="627530" cy="18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09880F62-6CA7-4450-A813-A0C3683E96AC}"/>
              </a:ext>
            </a:extLst>
          </p:cNvPr>
          <p:cNvCxnSpPr>
            <a:cxnSpLocks/>
          </p:cNvCxnSpPr>
          <p:nvPr/>
        </p:nvCxnSpPr>
        <p:spPr>
          <a:xfrm>
            <a:off x="2626659" y="1251997"/>
            <a:ext cx="41237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D9A1D731-D7B5-451A-8781-B8451FBF7174}"/>
              </a:ext>
            </a:extLst>
          </p:cNvPr>
          <p:cNvCxnSpPr>
            <a:cxnSpLocks/>
          </p:cNvCxnSpPr>
          <p:nvPr/>
        </p:nvCxnSpPr>
        <p:spPr>
          <a:xfrm>
            <a:off x="2626659" y="2665855"/>
            <a:ext cx="41237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45855C11-DD57-46D5-8048-462EA7072B7E}"/>
              </a:ext>
            </a:extLst>
          </p:cNvPr>
          <p:cNvCxnSpPr>
            <a:cxnSpLocks/>
          </p:cNvCxnSpPr>
          <p:nvPr/>
        </p:nvCxnSpPr>
        <p:spPr>
          <a:xfrm>
            <a:off x="2626659" y="4060812"/>
            <a:ext cx="41237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D4DABE15-769F-40D4-9302-BF5F06E54D8D}"/>
              </a:ext>
            </a:extLst>
          </p:cNvPr>
          <p:cNvCxnSpPr>
            <a:cxnSpLocks/>
          </p:cNvCxnSpPr>
          <p:nvPr/>
        </p:nvCxnSpPr>
        <p:spPr>
          <a:xfrm>
            <a:off x="2626659" y="5588589"/>
            <a:ext cx="41237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E7F0BED0-7DA9-45F2-A298-DFDCA4DFD6A1}"/>
              </a:ext>
            </a:extLst>
          </p:cNvPr>
          <p:cNvCxnSpPr>
            <a:cxnSpLocks/>
          </p:cNvCxnSpPr>
          <p:nvPr/>
        </p:nvCxnSpPr>
        <p:spPr>
          <a:xfrm>
            <a:off x="2626659" y="1260134"/>
            <a:ext cx="0" cy="432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>
            <a:extLst>
              <a:ext uri="{FF2B5EF4-FFF2-40B4-BE49-F238E27FC236}">
                <a16:creationId xmlns:a16="http://schemas.microsoft.com/office/drawing/2014/main" id="{B5839EB8-46AF-4DA4-8B95-C21BC4BA7773}"/>
              </a:ext>
            </a:extLst>
          </p:cNvPr>
          <p:cNvSpPr/>
          <p:nvPr/>
        </p:nvSpPr>
        <p:spPr>
          <a:xfrm>
            <a:off x="7001435" y="422830"/>
            <a:ext cx="4697503" cy="1284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請簡要說明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分項欲執行之內容或方式</a:t>
            </a: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79BEAE14-452C-4432-A7DE-CA1CBB8E54A1}"/>
              </a:ext>
            </a:extLst>
          </p:cNvPr>
          <p:cNvSpPr txBox="1"/>
          <p:nvPr/>
        </p:nvSpPr>
        <p:spPr>
          <a:xfrm>
            <a:off x="6893859" y="115052"/>
            <a:ext cx="2369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主要工作簡要說明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439152F0-E92A-44D1-BC16-753883921997}"/>
              </a:ext>
            </a:extLst>
          </p:cNvPr>
          <p:cNvSpPr/>
          <p:nvPr/>
        </p:nvSpPr>
        <p:spPr>
          <a:xfrm>
            <a:off x="7001435" y="2001258"/>
            <a:ext cx="4697503" cy="1284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請簡要說明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分項欲執行之內容或方式</a:t>
            </a: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17AA5AD3-9F66-45F5-8E44-9068F6C8E487}"/>
              </a:ext>
            </a:extLst>
          </p:cNvPr>
          <p:cNvSpPr txBox="1"/>
          <p:nvPr/>
        </p:nvSpPr>
        <p:spPr>
          <a:xfrm>
            <a:off x="6893859" y="1693480"/>
            <a:ext cx="2369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主要工作簡要說明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33ED64C0-8E8A-45EA-8DF2-F0A4CF3042E2}"/>
              </a:ext>
            </a:extLst>
          </p:cNvPr>
          <p:cNvSpPr/>
          <p:nvPr/>
        </p:nvSpPr>
        <p:spPr>
          <a:xfrm>
            <a:off x="7001435" y="3651942"/>
            <a:ext cx="4697503" cy="1284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請簡要說明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分項欲執行之內容或方式</a:t>
            </a:r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CC877AC8-5390-42C3-92CC-365E8E585503}"/>
              </a:ext>
            </a:extLst>
          </p:cNvPr>
          <p:cNvSpPr txBox="1"/>
          <p:nvPr/>
        </p:nvSpPr>
        <p:spPr>
          <a:xfrm>
            <a:off x="6893859" y="3344164"/>
            <a:ext cx="2369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主要工作簡要說明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4D204821-31BA-43D3-96F8-FCC176073B9C}"/>
              </a:ext>
            </a:extLst>
          </p:cNvPr>
          <p:cNvSpPr/>
          <p:nvPr/>
        </p:nvSpPr>
        <p:spPr>
          <a:xfrm>
            <a:off x="7001435" y="5230370"/>
            <a:ext cx="4697503" cy="1284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請簡要說明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分項欲執行之內容或方式</a:t>
            </a:r>
          </a:p>
        </p:txBody>
      </p:sp>
      <p:sp>
        <p:nvSpPr>
          <p:cNvPr id="80" name="文字方塊 79">
            <a:extLst>
              <a:ext uri="{FF2B5EF4-FFF2-40B4-BE49-F238E27FC236}">
                <a16:creationId xmlns:a16="http://schemas.microsoft.com/office/drawing/2014/main" id="{B2A845CF-3159-4748-928F-2CF1E9661897}"/>
              </a:ext>
            </a:extLst>
          </p:cNvPr>
          <p:cNvSpPr txBox="1"/>
          <p:nvPr/>
        </p:nvSpPr>
        <p:spPr>
          <a:xfrm>
            <a:off x="6893859" y="4922592"/>
            <a:ext cx="2369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分項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主要工作簡要說明</a:t>
            </a:r>
            <a:r>
              <a:rPr lang="en-US" altLang="zh-TW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81" name="文字方塊 80">
            <a:extLst>
              <a:ext uri="{FF2B5EF4-FFF2-40B4-BE49-F238E27FC236}">
                <a16:creationId xmlns:a16="http://schemas.microsoft.com/office/drawing/2014/main" id="{4E0A2606-9049-4E89-AF05-84B4A7E15DB2}"/>
              </a:ext>
            </a:extLst>
          </p:cNvPr>
          <p:cNvSpPr txBox="1"/>
          <p:nvPr/>
        </p:nvSpPr>
        <p:spPr>
          <a:xfrm>
            <a:off x="3039036" y="6281281"/>
            <a:ext cx="3991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*如分項不足或少於四項可自行增加或減少</a:t>
            </a: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頁尾版面配置區 1">
            <a:extLst>
              <a:ext uri="{FF2B5EF4-FFF2-40B4-BE49-F238E27FC236}">
                <a16:creationId xmlns:a16="http://schemas.microsoft.com/office/drawing/2014/main" id="{451BAE11-5D63-467B-9D0B-1220A9BC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800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4BC2284-2D31-40CE-A9AA-763FDF600D40}"/>
              </a:ext>
            </a:extLst>
          </p:cNvPr>
          <p:cNvSpPr txBox="1"/>
          <p:nvPr/>
        </p:nvSpPr>
        <p:spPr>
          <a:xfrm>
            <a:off x="493059" y="268941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五、計畫團隊簡介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FA57381-E60E-478F-83CB-FB6858B6AA38}"/>
              </a:ext>
            </a:extLst>
          </p:cNvPr>
          <p:cNvSpPr/>
          <p:nvPr/>
        </p:nvSpPr>
        <p:spPr>
          <a:xfrm>
            <a:off x="3648635" y="824753"/>
            <a:ext cx="8283388" cy="2312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計畫主持人說明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可寫過去經驗、主要經歷、專長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曾參與計畫等等</a:t>
            </a:r>
            <a:endParaRPr lang="en-US" altLang="zh-TW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可圖文搭配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A0B63E3-04E2-43B3-8DD4-6B1E5757BC6B}"/>
              </a:ext>
            </a:extLst>
          </p:cNvPr>
          <p:cNvSpPr/>
          <p:nvPr/>
        </p:nvSpPr>
        <p:spPr>
          <a:xfrm>
            <a:off x="493059" y="824754"/>
            <a:ext cx="3155575" cy="731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endParaRPr lang="zh-TW" altLang="en-US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EF70CA06-1915-4D6D-B09B-9DD23F5C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76079"/>
              </p:ext>
            </p:extLst>
          </p:nvPr>
        </p:nvGraphicFramePr>
        <p:xfrm>
          <a:off x="493059" y="3318736"/>
          <a:ext cx="11447929" cy="32703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1577">
                  <a:extLst>
                    <a:ext uri="{9D8B030D-6E8A-4147-A177-3AD203B41FA5}">
                      <a16:colId xmlns:a16="http://schemas.microsoft.com/office/drawing/2014/main" val="132345752"/>
                    </a:ext>
                  </a:extLst>
                </a:gridCol>
                <a:gridCol w="1592729">
                  <a:extLst>
                    <a:ext uri="{9D8B030D-6E8A-4147-A177-3AD203B41FA5}">
                      <a16:colId xmlns:a16="http://schemas.microsoft.com/office/drawing/2014/main" val="166295059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494267682"/>
                    </a:ext>
                  </a:extLst>
                </a:gridCol>
                <a:gridCol w="3173506">
                  <a:extLst>
                    <a:ext uri="{9D8B030D-6E8A-4147-A177-3AD203B41FA5}">
                      <a16:colId xmlns:a16="http://schemas.microsoft.com/office/drawing/2014/main" val="1711062102"/>
                    </a:ext>
                  </a:extLst>
                </a:gridCol>
                <a:gridCol w="5109882">
                  <a:extLst>
                    <a:ext uri="{9D8B030D-6E8A-4147-A177-3AD203B41FA5}">
                      <a16:colId xmlns:a16="http://schemas.microsoft.com/office/drawing/2014/main" val="2862439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主要經歷或重要成就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520961"/>
                  </a:ext>
                </a:extLst>
              </a:tr>
              <a:tr h="71358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685904"/>
                  </a:ext>
                </a:extLst>
              </a:tr>
              <a:tr h="73510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9255680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562084"/>
                  </a:ext>
                </a:extLst>
              </a:tr>
              <a:tr h="7279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不足可自行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286442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2E3A9CF8-F558-4615-A5A7-81419385C026}"/>
              </a:ext>
            </a:extLst>
          </p:cNvPr>
          <p:cNvSpPr/>
          <p:nvPr/>
        </p:nvSpPr>
        <p:spPr>
          <a:xfrm>
            <a:off x="493059" y="1556557"/>
            <a:ext cx="3155575" cy="8190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OOOOOOOO</a:t>
            </a:r>
            <a:r>
              <a:rPr lang="zh-TW" altLang="en-US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endParaRPr lang="en-US" altLang="zh-TW" sz="24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</a:t>
            </a:r>
            <a:r>
              <a:rPr lang="zh-TW" altLang="en-US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TW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24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135EF02-31D5-4AA5-A9A7-129525E3D10F}"/>
              </a:ext>
            </a:extLst>
          </p:cNvPr>
          <p:cNvSpPr/>
          <p:nvPr/>
        </p:nvSpPr>
        <p:spPr>
          <a:xfrm>
            <a:off x="493059" y="2375648"/>
            <a:ext cx="3155575" cy="761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4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endParaRPr lang="zh-TW" altLang="en-US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248CE35-C738-47DC-803D-8E9E38BAD6DD}"/>
              </a:ext>
            </a:extLst>
          </p:cNvPr>
          <p:cNvSpPr txBox="1"/>
          <p:nvPr/>
        </p:nvSpPr>
        <p:spPr>
          <a:xfrm>
            <a:off x="31393" y="1261772"/>
            <a:ext cx="461665" cy="1438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pc="3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40AB678-2B0D-4DCB-AA6A-84A6CE4B3504}"/>
              </a:ext>
            </a:extLst>
          </p:cNvPr>
          <p:cNvSpPr txBox="1"/>
          <p:nvPr/>
        </p:nvSpPr>
        <p:spPr>
          <a:xfrm>
            <a:off x="31393" y="4234469"/>
            <a:ext cx="461665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pc="3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計畫人員</a:t>
            </a:r>
          </a:p>
        </p:txBody>
      </p:sp>
      <p:sp>
        <p:nvSpPr>
          <p:cNvPr id="13" name="頁尾版面配置區 1">
            <a:extLst>
              <a:ext uri="{FF2B5EF4-FFF2-40B4-BE49-F238E27FC236}">
                <a16:creationId xmlns:a16="http://schemas.microsoft.com/office/drawing/2014/main" id="{F265ADC2-998C-49D5-82D3-6EC8A52F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571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E6A5A721-5F8A-4553-A217-0AFE027B5675}"/>
              </a:ext>
            </a:extLst>
          </p:cNvPr>
          <p:cNvSpPr txBox="1"/>
          <p:nvPr/>
        </p:nvSpPr>
        <p:spPr>
          <a:xfrm>
            <a:off x="493059" y="158535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五、經費規模預估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8">
            <a:extLst>
              <a:ext uri="{FF2B5EF4-FFF2-40B4-BE49-F238E27FC236}">
                <a16:creationId xmlns:a16="http://schemas.microsoft.com/office/drawing/2014/main" id="{5B2D7372-B51C-4992-B91F-D80CBD27B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57653"/>
              </p:ext>
            </p:extLst>
          </p:nvPr>
        </p:nvGraphicFramePr>
        <p:xfrm>
          <a:off x="385483" y="628574"/>
          <a:ext cx="7566212" cy="53071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792">
                  <a:extLst>
                    <a:ext uri="{9D8B030D-6E8A-4147-A177-3AD203B41FA5}">
                      <a16:colId xmlns:a16="http://schemas.microsoft.com/office/drawing/2014/main" val="132345752"/>
                    </a:ext>
                  </a:extLst>
                </a:gridCol>
                <a:gridCol w="1615701">
                  <a:extLst>
                    <a:ext uri="{9D8B030D-6E8A-4147-A177-3AD203B41FA5}">
                      <a16:colId xmlns:a16="http://schemas.microsoft.com/office/drawing/2014/main" val="166295059"/>
                    </a:ext>
                  </a:extLst>
                </a:gridCol>
                <a:gridCol w="2391723">
                  <a:extLst>
                    <a:ext uri="{9D8B030D-6E8A-4147-A177-3AD203B41FA5}">
                      <a16:colId xmlns:a16="http://schemas.microsoft.com/office/drawing/2014/main" val="494267682"/>
                    </a:ext>
                  </a:extLst>
                </a:gridCol>
                <a:gridCol w="3191996">
                  <a:extLst>
                    <a:ext uri="{9D8B030D-6E8A-4147-A177-3AD203B41FA5}">
                      <a16:colId xmlns:a16="http://schemas.microsoft.com/office/drawing/2014/main" val="1711062102"/>
                    </a:ext>
                  </a:extLst>
                </a:gridCol>
              </a:tblGrid>
              <a:tr h="448234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預計費用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520961"/>
                  </a:ext>
                </a:extLst>
              </a:tr>
              <a:tr h="87675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包含計畫內人員之薪資及顧問費用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</a:t>
                      </a:r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685904"/>
                  </a:ext>
                </a:extLst>
              </a:tr>
              <a:tr h="95384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設備使用費、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設備維護費等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</a:t>
                      </a:r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9255680"/>
                  </a:ext>
                </a:extLst>
              </a:tr>
              <a:tr h="8946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計畫欲購置之材料費用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</a:t>
                      </a:r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562084"/>
                  </a:ext>
                </a:extLst>
              </a:tr>
              <a:tr h="15204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技術移轉費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技術或智財權購買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委託研究費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委託設計費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委託諮詢費等費用</a:t>
                      </a: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</a:t>
                      </a:r>
                      <a:r>
                        <a:rPr lang="zh-TW" altLang="en-US" sz="18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286442"/>
                  </a:ext>
                </a:extLst>
              </a:tr>
              <a:tr h="613173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zh-TW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2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0,000</a:t>
                      </a:r>
                      <a:r>
                        <a:rPr lang="zh-TW" altLang="en-US" sz="2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258716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9201C7EA-4226-4862-967C-193638B26BBA}"/>
              </a:ext>
            </a:extLst>
          </p:cNvPr>
          <p:cNvSpPr txBox="1"/>
          <p:nvPr/>
        </p:nvSpPr>
        <p:spPr>
          <a:xfrm>
            <a:off x="322730" y="6075537"/>
            <a:ext cx="3991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*人事費用薪資標準可參考</a:t>
            </a:r>
            <a:r>
              <a:rPr lang="zh-TW" altLang="en-US" sz="1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1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Z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</a:t>
            </a:r>
            <a:endParaRPr lang="en-US" altLang="zh-TW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C99186F-ABDE-42B8-AA40-064C6FE69313}"/>
              </a:ext>
            </a:extLst>
          </p:cNvPr>
          <p:cNvSpPr txBox="1"/>
          <p:nvPr/>
        </p:nvSpPr>
        <p:spPr>
          <a:xfrm>
            <a:off x="6759388" y="5543943"/>
            <a:ext cx="119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計畫總經費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C99BCE7-CA07-417E-8E8B-E4C1212D8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91244"/>
              </p:ext>
            </p:extLst>
          </p:nvPr>
        </p:nvGraphicFramePr>
        <p:xfrm>
          <a:off x="8157882" y="628574"/>
          <a:ext cx="3648636" cy="167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71">
                  <a:extLst>
                    <a:ext uri="{9D8B030D-6E8A-4147-A177-3AD203B41FA5}">
                      <a16:colId xmlns:a16="http://schemas.microsoft.com/office/drawing/2014/main" val="1373305016"/>
                    </a:ext>
                  </a:extLst>
                </a:gridCol>
                <a:gridCol w="1812365">
                  <a:extLst>
                    <a:ext uri="{9D8B030D-6E8A-4147-A177-3AD203B41FA5}">
                      <a16:colId xmlns:a16="http://schemas.microsoft.com/office/drawing/2014/main" val="240487163"/>
                    </a:ext>
                  </a:extLst>
                </a:gridCol>
              </a:tblGrid>
              <a:tr h="5009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預計申請補助比例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預計自籌比例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293"/>
                  </a:ext>
                </a:extLst>
              </a:tr>
              <a:tr h="11693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r>
                        <a:rPr lang="zh-TW" altLang="en-US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3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r>
                        <a:rPr lang="zh-TW" altLang="en-US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3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8974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D30F6A1E-3E00-40B4-8B74-070064C78111}"/>
              </a:ext>
            </a:extLst>
          </p:cNvPr>
          <p:cNvSpPr txBox="1"/>
          <p:nvPr/>
        </p:nvSpPr>
        <p:spPr>
          <a:xfrm>
            <a:off x="8068236" y="2387830"/>
            <a:ext cx="36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*補助比例為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0%~50% +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自籌比例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=100% </a:t>
            </a:r>
          </a:p>
        </p:txBody>
      </p:sp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67988457-B4F0-49FB-BB4E-B7140C987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31909"/>
              </p:ext>
            </p:extLst>
          </p:nvPr>
        </p:nvGraphicFramePr>
        <p:xfrm>
          <a:off x="8178360" y="2911285"/>
          <a:ext cx="3628157" cy="30243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8157">
                  <a:extLst>
                    <a:ext uri="{9D8B030D-6E8A-4147-A177-3AD203B41FA5}">
                      <a16:colId xmlns:a16="http://schemas.microsoft.com/office/drawing/2014/main" val="1252218848"/>
                    </a:ext>
                  </a:extLst>
                </a:gridCol>
              </a:tblGrid>
              <a:tr h="67268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預計申請之</a:t>
                      </a:r>
                      <a:r>
                        <a:rPr lang="zh-TW" altLang="en-US" sz="2800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  <a:endParaRPr lang="zh-TW" altLang="en-US" dirty="0">
                        <a:solidFill>
                          <a:srgbClr val="FFFF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332920"/>
                  </a:ext>
                </a:extLst>
              </a:tr>
              <a:tr h="2351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4400" b="1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0,000</a:t>
                      </a:r>
                      <a:r>
                        <a:rPr lang="zh-TW" altLang="en-US" sz="4000" b="1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3600" u="sng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altLang="en-US" sz="4000" u="sng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4986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219D690A-0725-4CBD-9B71-CCEB44AD5836}"/>
              </a:ext>
            </a:extLst>
          </p:cNvPr>
          <p:cNvSpPr txBox="1"/>
          <p:nvPr/>
        </p:nvSpPr>
        <p:spPr>
          <a:xfrm>
            <a:off x="322730" y="6383314"/>
            <a:ext cx="85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*費用填寫請以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計。如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1,000,000(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一百萬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千元填寫；如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800,000(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八十萬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千元填寫</a:t>
            </a:r>
            <a:endParaRPr lang="en-US" altLang="zh-TW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4238DC7-A902-4774-A5F7-DFC3B1179739}"/>
              </a:ext>
            </a:extLst>
          </p:cNvPr>
          <p:cNvSpPr txBox="1"/>
          <p:nvPr/>
        </p:nvSpPr>
        <p:spPr>
          <a:xfrm>
            <a:off x="3341288" y="6075537"/>
            <a:ext cx="8689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*本階段經費僅為參考值，但請盡量合乎規定及接近預估經費填寫，以利判斷計畫合理性或給予經費編列建議。</a:t>
            </a:r>
            <a:endParaRPr lang="en-US" altLang="zh-TW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頁尾版面配置區 1">
            <a:extLst>
              <a:ext uri="{FF2B5EF4-FFF2-40B4-BE49-F238E27FC236}">
                <a16:creationId xmlns:a16="http://schemas.microsoft.com/office/drawing/2014/main" id="{D7046000-DC5D-4476-83AC-0844F0E5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914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9573C06-2F3F-4B7B-ADD4-8ADEABB3C5F1}"/>
              </a:ext>
            </a:extLst>
          </p:cNvPr>
          <p:cNvSpPr txBox="1"/>
          <p:nvPr/>
        </p:nvSpPr>
        <p:spPr>
          <a:xfrm>
            <a:off x="395088" y="221286"/>
            <a:ext cx="4467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六、預期效益或其他補充資料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限一頁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88AD847-EC9E-494A-88DD-79AC71B8EB04}"/>
              </a:ext>
            </a:extLst>
          </p:cNvPr>
          <p:cNvSpPr/>
          <p:nvPr/>
        </p:nvSpPr>
        <p:spPr>
          <a:xfrm>
            <a:off x="395088" y="621397"/>
            <a:ext cx="5433059" cy="22993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一、產出</a:t>
            </a: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產品一式</a:t>
            </a:r>
            <a:endParaRPr lang="en-US" altLang="zh-TW" sz="1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二、完成建置</a:t>
            </a: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服務網站平台一式</a:t>
            </a:r>
            <a:endParaRPr lang="en-US" altLang="zh-TW" sz="1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三、完成</a:t>
            </a: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產品研發</a:t>
            </a:r>
            <a:endParaRPr lang="en-US" altLang="zh-TW" sz="1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四、增進民眾數位科技應用</a:t>
            </a:r>
            <a:endParaRPr lang="en-US" altLang="zh-TW" sz="1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…..</a:t>
            </a:r>
          </a:p>
          <a:p>
            <a:pPr>
              <a:lnSpc>
                <a:spcPct val="150000"/>
              </a:lnSpc>
            </a:pP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請自行增列</a:t>
            </a:r>
            <a:r>
              <a:rPr lang="en-US" altLang="zh-TW" sz="16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endParaRPr lang="zh-TW" altLang="en-US" sz="1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124CE50-BAB3-42EB-BA43-E4FFBC896326}"/>
              </a:ext>
            </a:extLst>
          </p:cNvPr>
          <p:cNvSpPr/>
          <p:nvPr/>
        </p:nvSpPr>
        <p:spPr>
          <a:xfrm>
            <a:off x="5828148" y="621395"/>
            <a:ext cx="6124824" cy="22993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左邊不敷填寫可填寫於本欄或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其他補充資料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無則免附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6">
            <a:extLst>
              <a:ext uri="{FF2B5EF4-FFF2-40B4-BE49-F238E27FC236}">
                <a16:creationId xmlns:a16="http://schemas.microsoft.com/office/drawing/2014/main" id="{2B7F7A4D-9E04-406E-8339-6BBD223EB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07167"/>
              </p:ext>
            </p:extLst>
          </p:nvPr>
        </p:nvGraphicFramePr>
        <p:xfrm>
          <a:off x="395087" y="2943608"/>
          <a:ext cx="11557883" cy="3693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64019">
                  <a:extLst>
                    <a:ext uri="{9D8B030D-6E8A-4147-A177-3AD203B41FA5}">
                      <a16:colId xmlns:a16="http://schemas.microsoft.com/office/drawing/2014/main" val="2120365105"/>
                    </a:ext>
                  </a:extLst>
                </a:gridCol>
                <a:gridCol w="2994212">
                  <a:extLst>
                    <a:ext uri="{9D8B030D-6E8A-4147-A177-3AD203B41FA5}">
                      <a16:colId xmlns:a16="http://schemas.microsoft.com/office/drawing/2014/main" val="26738289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15754"/>
                    </a:ext>
                  </a:extLst>
                </a:gridCol>
                <a:gridCol w="591670">
                  <a:extLst>
                    <a:ext uri="{9D8B030D-6E8A-4147-A177-3AD203B41FA5}">
                      <a16:colId xmlns:a16="http://schemas.microsoft.com/office/drawing/2014/main" val="4140518465"/>
                    </a:ext>
                  </a:extLst>
                </a:gridCol>
                <a:gridCol w="5498382">
                  <a:extLst>
                    <a:ext uri="{9D8B030D-6E8A-4147-A177-3AD203B41FA5}">
                      <a16:colId xmlns:a16="http://schemas.microsoft.com/office/drawing/2014/main" val="1569359484"/>
                    </a:ext>
                  </a:extLst>
                </a:gridCol>
              </a:tblGrid>
              <a:tr h="301091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預期量化效益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簡略說明計算基礎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請將原範例文字刪除後填入，無則填無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數量以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三年計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34411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增加產值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透過計畫完成後與原本情形相比會增加多少產值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建置創新服務平台後每月平均多賣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組*每組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=60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千元*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=2,160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422498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產出新產品或服務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可對應上方預計產出之產品或服務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產出物聯網互動式服務平台一式、產出新口味醬料。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3115809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衍生商品或服務數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因本計畫所衍生產出的商品或服務。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萃取過程產出之純露一式</a:t>
                      </a:r>
                      <a:endParaRPr lang="en-US" altLang="zh-TW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146578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投入研發費用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貴公司自行投入的研發費用。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如自籌款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投入研發服務平台網站費用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86478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促成投資額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本計畫是否有其他單位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或企業之投資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一二三有限公司投資本計畫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3842332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降低成本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本計畫完成後是否有助於公司降低人力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原料之成本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原原料一斤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透過循環再利用技術成本預估降為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元，每月約使用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斤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每月降低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斤*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元*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降低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en-US" altLang="zh-TW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212969"/>
                  </a:ext>
                </a:extLst>
              </a:tr>
              <a:tr h="416506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增加就業人數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計畫開始後因增加相關業務，增加就業機會，增聘的人力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屆時需有勞健保入保証明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增聘國際業務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259187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成立新公司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因本計畫之服務或技術或業務拓展，帶動新公司成立。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屆時需有實際完成商業登記</a:t>
                      </a:r>
                      <a:r>
                        <a:rPr lang="en-US" altLang="zh-TW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”OOOO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有限公司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”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281209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透過本計畫之研發申請發明專利</a:t>
                      </a:r>
                      <a:endParaRPr lang="en-US" altLang="zh-TW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申請運動裝置導軌發明專利一件。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屆時需有專利申請證明。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020246"/>
                  </a:ext>
                </a:extLst>
              </a:tr>
              <a:tr h="301091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新型、新式樣專利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透過本計畫之研發申請新型或新式樣專利</a:t>
                      </a:r>
                      <a:endParaRPr lang="en-US" altLang="zh-TW" sz="105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申請電腦主機之散裝置新型專利一件。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屆時需有專利申請證明。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185440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6EE7FBEB-EE42-49AD-BEFB-DB4661688FAC}"/>
              </a:ext>
            </a:extLst>
          </p:cNvPr>
          <p:cNvSpPr txBox="1"/>
          <p:nvPr/>
        </p:nvSpPr>
        <p:spPr>
          <a:xfrm>
            <a:off x="0" y="3125073"/>
            <a:ext cx="461665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pc="3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若無則填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AE435CD-9949-4407-BF88-B1E5DFC1A05C}"/>
              </a:ext>
            </a:extLst>
          </p:cNvPr>
          <p:cNvSpPr txBox="1"/>
          <p:nvPr/>
        </p:nvSpPr>
        <p:spPr>
          <a:xfrm>
            <a:off x="82954" y="4241886"/>
            <a:ext cx="251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726575A-5C40-4392-8B64-A5205E4053CE}"/>
              </a:ext>
            </a:extLst>
          </p:cNvPr>
          <p:cNvSpPr txBox="1"/>
          <p:nvPr/>
        </p:nvSpPr>
        <p:spPr>
          <a:xfrm>
            <a:off x="4746907" y="121484"/>
            <a:ext cx="4934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預計透過本計畫產出之產品、服務、或質化、量化效益</a:t>
            </a:r>
            <a:endParaRPr lang="en-US" altLang="zh-TW" sz="14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請以條列式說明</a:t>
            </a:r>
            <a:r>
              <a:rPr lang="en-US" altLang="zh-TW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10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下方文字為舉例，請依實際計畫預計產出之產品</a:t>
            </a:r>
            <a:r>
              <a:rPr lang="en-US" altLang="zh-TW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服務為主</a:t>
            </a:r>
            <a:r>
              <a:rPr lang="en-US" altLang="zh-TW" sz="1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頁尾版面配置區 1">
            <a:extLst>
              <a:ext uri="{FF2B5EF4-FFF2-40B4-BE49-F238E27FC236}">
                <a16:creationId xmlns:a16="http://schemas.microsoft.com/office/drawing/2014/main" id="{B97B62C9-923C-4838-9234-8659D9A54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403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A09B543-8129-DF46-3BD1-BC0C84946F06}"/>
              </a:ext>
            </a:extLst>
          </p:cNvPr>
          <p:cNvSpPr txBox="1"/>
          <p:nvPr/>
        </p:nvSpPr>
        <p:spPr>
          <a:xfrm>
            <a:off x="395088" y="221286"/>
            <a:ext cx="409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七、本縣重點產業及補助標的調查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330DA37-CE52-C29E-AAE9-7D9FA601E3C7}"/>
              </a:ext>
            </a:extLst>
          </p:cNvPr>
          <p:cNvSpPr txBox="1"/>
          <p:nvPr/>
        </p:nvSpPr>
        <p:spPr>
          <a:xfrm>
            <a:off x="4492685" y="296975"/>
            <a:ext cx="4214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*請以案件實際內容勾選，以下項目僅為初步調查。</a:t>
            </a:r>
            <a:endParaRPr lang="en-US" altLang="zh-TW" sz="1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0C81811-8B46-454E-7954-FB615703CF6A}"/>
              </a:ext>
            </a:extLst>
          </p:cNvPr>
          <p:cNvSpPr txBox="1"/>
          <p:nvPr/>
        </p:nvSpPr>
        <p:spPr>
          <a:xfrm>
            <a:off x="645019" y="614026"/>
            <a:ext cx="3208010" cy="560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本案符合優先補助標的</a:t>
            </a:r>
            <a:r>
              <a:rPr lang="en-US" altLang="zh-TW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4B34EB7-1663-2616-4064-DBF7FB78F870}"/>
              </a:ext>
            </a:extLst>
          </p:cNvPr>
          <p:cNvSpPr txBox="1"/>
          <p:nvPr/>
        </p:nvSpPr>
        <p:spPr>
          <a:xfrm>
            <a:off x="819331" y="1168536"/>
            <a:ext cx="2180868" cy="33145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spc="300">
                <a:solidFill>
                  <a:srgbClr val="0070C0"/>
                </a:solidFill>
                <a:latin typeface="微軟正黑體"/>
                <a:ea typeface="微軟正黑體"/>
              </a:rPr>
              <a:t>□</a:t>
            </a:r>
            <a:r>
              <a:rPr lang="zh-TW" altLang="en-US" sz="2800" b="1" spc="300">
                <a:solidFill>
                  <a:srgbClr val="0070C0"/>
                </a:solidFill>
                <a:latin typeface="微軟正黑體"/>
                <a:ea typeface="微軟正黑體"/>
              </a:rPr>
              <a:t>農業科技</a:t>
            </a:r>
          </a:p>
          <a:p>
            <a:pPr>
              <a:lnSpc>
                <a:spcPct val="150000"/>
              </a:lnSpc>
            </a:pPr>
            <a:r>
              <a:rPr lang="zh-TW" altLang="en-US" sz="36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28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深層海水</a:t>
            </a:r>
            <a:endParaRPr lang="en-US" altLang="zh-TW" sz="2800" b="1" spc="3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28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石材石藝</a:t>
            </a:r>
            <a:endParaRPr lang="en-US" altLang="zh-TW" sz="2800" b="1" spc="3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2800" b="1" spc="3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智慧應用</a:t>
            </a:r>
            <a:endParaRPr lang="en-US" altLang="zh-TW" sz="2800" b="1" spc="3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0C839B1-06C6-4DAE-0740-F7E38E1CAC3A}"/>
              </a:ext>
            </a:extLst>
          </p:cNvPr>
          <p:cNvSpPr/>
          <p:nvPr/>
        </p:nvSpPr>
        <p:spPr>
          <a:xfrm>
            <a:off x="576188" y="680442"/>
            <a:ext cx="3007522" cy="4015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955D69A-4B22-7DAA-7DBC-155794EE5C09}"/>
              </a:ext>
            </a:extLst>
          </p:cNvPr>
          <p:cNvSpPr txBox="1"/>
          <p:nvPr/>
        </p:nvSpPr>
        <p:spPr>
          <a:xfrm>
            <a:off x="576187" y="4794261"/>
            <a:ext cx="2938691" cy="163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>
              <a:lnSpc>
                <a:spcPct val="150000"/>
              </a:lnSpc>
            </a:pPr>
            <a:r>
              <a:rPr lang="zh-TW" altLang="zh-TW" sz="1600" kern="1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是否進駐</a:t>
            </a:r>
            <a:r>
              <a:rPr lang="zh-TW" altLang="zh-TW" sz="1600" kern="1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育成中心</a:t>
            </a:r>
            <a:r>
              <a:rPr lang="en-US" altLang="zh-TW" sz="1600" kern="1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1600" kern="1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開放實驗室</a:t>
            </a:r>
            <a:r>
              <a:rPr lang="zh-TW" altLang="en-US" sz="1600" kern="1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1600" kern="1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fontAlgn="b">
              <a:lnSpc>
                <a:spcPct val="150000"/>
              </a:lnSpc>
            </a:pPr>
            <a:r>
              <a:rPr lang="zh-TW" altLang="en-US" sz="28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zh-TW" altLang="en-US" sz="18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否</a:t>
            </a:r>
            <a:endParaRPr lang="en-US" altLang="zh-TW" sz="1800" kern="1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fontAlgn="b">
              <a:lnSpc>
                <a:spcPct val="150000"/>
              </a:lnSpc>
            </a:pPr>
            <a:r>
              <a:rPr lang="zh-TW" altLang="en-US" sz="28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zh-TW" altLang="en-US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</a:t>
            </a:r>
            <a:r>
              <a:rPr lang="en-US" altLang="zh-TW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進駐於</a:t>
            </a:r>
            <a:endParaRPr lang="en-US" altLang="zh-TW" sz="2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9262B6B-6A23-3FB3-8FF1-9F37EE4E3D56}"/>
              </a:ext>
            </a:extLst>
          </p:cNvPr>
          <p:cNvSpPr/>
          <p:nvPr/>
        </p:nvSpPr>
        <p:spPr>
          <a:xfrm>
            <a:off x="576187" y="4759352"/>
            <a:ext cx="3007523" cy="1877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486A491-B0E8-0E3C-7381-EA51C3906E71}"/>
              </a:ext>
            </a:extLst>
          </p:cNvPr>
          <p:cNvSpPr/>
          <p:nvPr/>
        </p:nvSpPr>
        <p:spPr>
          <a:xfrm>
            <a:off x="3652541" y="680441"/>
            <a:ext cx="8363968" cy="5956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A1FD215-6552-8AA1-3014-B2E24787F74C}"/>
              </a:ext>
            </a:extLst>
          </p:cNvPr>
          <p:cNvSpPr txBox="1"/>
          <p:nvPr/>
        </p:nvSpPr>
        <p:spPr>
          <a:xfrm>
            <a:off x="3802129" y="772696"/>
            <a:ext cx="6378795" cy="430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>
              <a:lnSpc>
                <a:spcPct val="150000"/>
              </a:lnSpc>
            </a:pPr>
            <a:r>
              <a:rPr lang="zh-TW" altLang="en-US" kern="1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案件是否符合聯合國永續發展目標</a:t>
            </a:r>
            <a:r>
              <a:rPr lang="en-US" altLang="zh-TW" kern="100" spc="3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(SDGs)</a:t>
            </a:r>
            <a:endParaRPr lang="en-US" altLang="zh-TW" sz="2000" spc="3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F035FC0-C9A7-B14C-5DB4-6D55CA26236C}"/>
              </a:ext>
            </a:extLst>
          </p:cNvPr>
          <p:cNvSpPr txBox="1"/>
          <p:nvPr/>
        </p:nvSpPr>
        <p:spPr>
          <a:xfrm>
            <a:off x="3689190" y="1360332"/>
            <a:ext cx="82829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消除各地一切形式的貧窮 目標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消除飢餓，達成糧食安全，改善營養及促進永續農業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確保健康及促進各年齡層的福祉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確保有教無類、公平以及高品質的教育，及提倡終身學習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實現性別平等，並賦予婦女權力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確保所有人都能享有水及衛生及其永續管理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確保所有的人都可取得負擔得起、可靠的、永續的，及現代 的能源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促進包容且永續的經濟成長，達到全面且有生產力的就業， 讓每一個人都有一份好工作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建立具有韌性的基礎建設，促進包容且永續的工業，並加速 創新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減少國內及國家間不平等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促使城市與人類居住具包容、安全、韌性及永續性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確保永續消費及生產模式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採取緊急措施以因應氣候變遷及其影響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保育及永續利用海洋與海洋資源，以確保永續發展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保護、維護及促進領地生態系統的永續使用，永續的管理 森林，對抗沙漠化，終止及逆轉土地劣化，並遏止生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物多樣性的喪失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促進和平且包容的社會，以落實永續發展；提供司法管道 給所有人；在所有階層建立有效的、負責的且包容的制度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kern="100" spc="3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□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17.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強化永續發展執行方法及活化永續發展全球夥伴關係</a:t>
            </a:r>
            <a:endParaRPr lang="en-US" altLang="zh-TW" sz="105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頁尾版面配置區 1">
            <a:extLst>
              <a:ext uri="{FF2B5EF4-FFF2-40B4-BE49-F238E27FC236}">
                <a16:creationId xmlns:a16="http://schemas.microsoft.com/office/drawing/2014/main" id="{BC3D67AB-C29F-30C5-BF10-7BE68262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8927" y="6394262"/>
            <a:ext cx="1582271" cy="365125"/>
          </a:xfrm>
        </p:spPr>
        <p:txBody>
          <a:bodyPr/>
          <a:lstStyle/>
          <a:p>
            <a:r>
              <a:rPr lang="en-US" altLang="zh-TW" dirty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550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1853</Words>
  <Application>Microsoft Office PowerPoint</Application>
  <PresentationFormat>寬螢幕</PresentationFormat>
  <Paragraphs>241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helvetica neue</vt:lpstr>
      <vt:lpstr>微軟正黑體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芷馨 江</dc:creator>
  <cp:lastModifiedBy>芷馨 江</cp:lastModifiedBy>
  <cp:revision>129</cp:revision>
  <cp:lastPrinted>2021-03-31T01:48:56Z</cp:lastPrinted>
  <dcterms:created xsi:type="dcterms:W3CDTF">2021-03-25T03:18:36Z</dcterms:created>
  <dcterms:modified xsi:type="dcterms:W3CDTF">2023-05-15T08:11:44Z</dcterms:modified>
</cp:coreProperties>
</file>